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1" r:id="rId2"/>
    <p:sldId id="661" r:id="rId3"/>
    <p:sldId id="654" r:id="rId4"/>
    <p:sldId id="655" r:id="rId5"/>
    <p:sldId id="656" r:id="rId6"/>
    <p:sldId id="657" r:id="rId7"/>
    <p:sldId id="658" r:id="rId8"/>
    <p:sldId id="659" r:id="rId9"/>
    <p:sldId id="660" r:id="rId10"/>
    <p:sldId id="662" r:id="rId11"/>
    <p:sldId id="593" r:id="rId12"/>
  </p:sldIdLst>
  <p:sldSz cx="9144000" cy="6858000" type="screen4x3"/>
  <p:notesSz cx="10021888" cy="68881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FF9999"/>
    <a:srgbClr val="FFCCCC"/>
    <a:srgbClr val="FF9933"/>
    <a:srgbClr val="3399FF"/>
    <a:srgbClr val="CCCC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94624" autoAdjust="0"/>
  </p:normalViewPr>
  <p:slideViewPr>
    <p:cSldViewPr>
      <p:cViewPr varScale="1">
        <p:scale>
          <a:sx n="81" d="100"/>
          <a:sy n="81" d="100"/>
        </p:scale>
        <p:origin x="160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4488"/>
          </a:xfrm>
          <a:prstGeom prst="rect">
            <a:avLst/>
          </a:prstGeom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8488" y="0"/>
            <a:ext cx="4340225" cy="344488"/>
          </a:xfrm>
          <a:prstGeom prst="rect">
            <a:avLst/>
          </a:prstGeom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B6CBBC-70D9-477A-B56A-E064E4EEF6E0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2088"/>
            <a:ext cx="4341813" cy="344487"/>
          </a:xfrm>
          <a:prstGeom prst="rect">
            <a:avLst/>
          </a:prstGeom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8488" y="6542088"/>
            <a:ext cx="4340225" cy="344487"/>
          </a:xfrm>
          <a:prstGeom prst="rect">
            <a:avLst/>
          </a:prstGeom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7773B5-69A3-4B2A-84C6-A3296D58B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4488"/>
          </a:xfrm>
          <a:prstGeom prst="rect">
            <a:avLst/>
          </a:prstGeom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8488" y="0"/>
            <a:ext cx="4340225" cy="344488"/>
          </a:xfrm>
          <a:prstGeom prst="rect">
            <a:avLst/>
          </a:prstGeom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536927-B8DD-4A5D-849B-7E212D93412B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9300" y="515938"/>
            <a:ext cx="3443288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1713" y="3273425"/>
            <a:ext cx="8018462" cy="3098800"/>
          </a:xfrm>
          <a:prstGeom prst="rect">
            <a:avLst/>
          </a:prstGeom>
        </p:spPr>
        <p:txBody>
          <a:bodyPr vert="horz" lIns="93168" tIns="46584" rIns="93168" bIns="4658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1813" cy="344487"/>
          </a:xfrm>
          <a:prstGeom prst="rect">
            <a:avLst/>
          </a:prstGeom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8488" y="6542088"/>
            <a:ext cx="4340225" cy="344487"/>
          </a:xfrm>
          <a:prstGeom prst="rect">
            <a:avLst/>
          </a:prstGeom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5635D2-01EB-4E70-9CDB-EAC6B6AE05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1438" y="3270250"/>
            <a:ext cx="7339012" cy="3101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5266" tIns="47633" rIns="95266" bIns="4763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BE806-7464-4D90-AFD1-F74DFB45D3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300B0-83CC-4C4E-9F56-143D6F9B44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BAFA-7C9B-4141-8305-3C8EF1EBF4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5ADD7-1F3B-4CEE-97A7-02E0CA0ACA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F279A-CAE6-4F8E-9A70-A9B12E57EA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CCA1C-A350-40CA-A2D6-399B4BEE1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52C30-BE16-45ED-8FD9-65F75F9B70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62A0A-9D8D-47A8-B1C7-6F8CB4F85D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D16AB-4BE0-45C5-98AE-2625ED2717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A85C0-3BE8-4BD8-AB2F-7CC62C3C23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B6E72-8028-4C60-872D-CE5ACC4FC4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CA76F8-30E5-4DFC-8EF4-3D51A0AA3A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7" descr="1"/>
          <p:cNvPicPr>
            <a:picLocks noChangeAspect="1" noChangeArrowheads="1"/>
          </p:cNvPicPr>
          <p:nvPr/>
        </p:nvPicPr>
        <p:blipFill>
          <a:blip r:embed="rId14"/>
          <a:srcRect l="5695" t="8382" r="1666" b="22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85" r:id="rId1"/>
    <p:sldLayoutId id="2147484586" r:id="rId2"/>
    <p:sldLayoutId id="2147484587" r:id="rId3"/>
    <p:sldLayoutId id="2147484588" r:id="rId4"/>
    <p:sldLayoutId id="2147484589" r:id="rId5"/>
    <p:sldLayoutId id="2147484590" r:id="rId6"/>
    <p:sldLayoutId id="2147484591" r:id="rId7"/>
    <p:sldLayoutId id="2147484592" r:id="rId8"/>
    <p:sldLayoutId id="2147484593" r:id="rId9"/>
    <p:sldLayoutId id="2147484594" r:id="rId10"/>
    <p:sldLayoutId id="2147484595" r:id="rId11"/>
    <p:sldLayoutId id="2147484596" r:id="rId12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4800600"/>
            <a:ext cx="9144000" cy="2057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FF0000"/>
              </a:solidFill>
            </a:endParaRPr>
          </a:p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0" y="2636838"/>
            <a:ext cx="8969375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600">
              <a:solidFill>
                <a:srgbClr val="FFFF00"/>
              </a:solidFill>
            </a:endParaRPr>
          </a:p>
        </p:txBody>
      </p:sp>
      <p:pic>
        <p:nvPicPr>
          <p:cNvPr id="3077" name="Text Box 1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9425" y="5181600"/>
            <a:ext cx="68707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079" name="Rectangle 18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en-US" sz="1000">
                <a:cs typeface="Times New Roman" pitchFamily="18" charset="0"/>
              </a:rPr>
              <a:t>            </a:t>
            </a:r>
            <a:endParaRPr lang="en-US" altLang="en-US"/>
          </a:p>
        </p:txBody>
      </p:sp>
      <p:sp>
        <p:nvSpPr>
          <p:cNvPr id="3080" name="Rectangle 19"/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en-US" sz="1000">
                <a:cs typeface="Times New Roman" pitchFamily="18" charset="0"/>
              </a:rPr>
              <a:t>  </a:t>
            </a:r>
            <a:endParaRPr lang="en-US" altLang="en-US"/>
          </a:p>
        </p:txBody>
      </p:sp>
      <p:sp>
        <p:nvSpPr>
          <p:cNvPr id="3081" name="Rectangle 20"/>
          <p:cNvSpPr>
            <a:spLocks noChangeArrowheads="1"/>
          </p:cNvSpPr>
          <p:nvPr/>
        </p:nvSpPr>
        <p:spPr bwMode="auto">
          <a:xfrm>
            <a:off x="0" y="1800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altLang="en-US"/>
          </a:p>
        </p:txBody>
      </p:sp>
      <p:pic>
        <p:nvPicPr>
          <p:cNvPr id="12" name="Picture 11" descr="C:\Users\joshi abir\AppData\Local\Microsoft\Windows\INetCache\Content.Outlook\VY8VC40F\Print Ad Logo final 13th march-01 (007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1000"/>
            <a:ext cx="8382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990600" y="2590800"/>
            <a:ext cx="74675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b="1" u="sng" dirty="0">
                <a:solidFill>
                  <a:srgbClr val="FF0000"/>
                </a:solidFill>
              </a:rPr>
              <a:t>Online Account Opening Procedure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84D10B-840D-47C4-8663-9A23E9E0F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/>
          <a:lstStyle/>
          <a:p>
            <a:pPr algn="just">
              <a:buClr>
                <a:srgbClr val="0000FF"/>
              </a:buClr>
              <a:buFont typeface="Wingdings" pitchFamily="2" charset="2"/>
              <a:buChar char="ü"/>
            </a:pPr>
            <a:r>
              <a:rPr lang="en-US" sz="2400" b="1" dirty="0">
                <a:solidFill>
                  <a:srgbClr val="00B0F0"/>
                </a:solidFill>
              </a:rPr>
              <a:t>D</a:t>
            </a:r>
            <a:r>
              <a:rPr lang="en-IN" sz="2400" b="1" dirty="0" err="1">
                <a:solidFill>
                  <a:srgbClr val="00B0F0"/>
                </a:solidFill>
              </a:rPr>
              <a:t>ocuments</a:t>
            </a:r>
            <a:r>
              <a:rPr lang="en-IN" sz="2400" b="1" dirty="0">
                <a:solidFill>
                  <a:srgbClr val="00B0F0"/>
                </a:solidFill>
              </a:rPr>
              <a:t>: PAN, Aadhar, Photo (3), Signature on every page of the printout, Proof of bona-fide of student in IIT Kanpur</a:t>
            </a:r>
            <a:r>
              <a:rPr lang="en-US" sz="2400" b="1" dirty="0">
                <a:solidFill>
                  <a:srgbClr val="00B0F0"/>
                </a:solidFill>
              </a:rPr>
              <a:t> (all documents should be self attested).</a:t>
            </a:r>
          </a:p>
          <a:p>
            <a:pPr algn="just">
              <a:buClr>
                <a:srgbClr val="0000FF"/>
              </a:buClr>
              <a:buFont typeface="Wingdings" pitchFamily="2" charset="2"/>
              <a:buChar char="ü"/>
            </a:pPr>
            <a:r>
              <a:rPr lang="en-US" sz="2400" b="1" dirty="0">
                <a:solidFill>
                  <a:srgbClr val="00B0F0"/>
                </a:solidFill>
              </a:rPr>
              <a:t>Address for posting these along with the application form : </a:t>
            </a:r>
          </a:p>
          <a:p>
            <a:pPr marL="0" indent="0" algn="ctr">
              <a:buClr>
                <a:srgbClr val="0000FF"/>
              </a:buClr>
              <a:buNone/>
            </a:pPr>
            <a:r>
              <a:rPr lang="en-US" sz="2400" b="1" dirty="0">
                <a:solidFill>
                  <a:srgbClr val="00B0F0"/>
                </a:solidFill>
              </a:rPr>
              <a:t>Union Bank Of India</a:t>
            </a:r>
          </a:p>
          <a:p>
            <a:pPr marL="0" indent="0" algn="ctr">
              <a:buClr>
                <a:srgbClr val="0000FF"/>
              </a:buClr>
              <a:buNone/>
            </a:pPr>
            <a:r>
              <a:rPr lang="en-US" sz="2400" b="1" dirty="0">
                <a:solidFill>
                  <a:srgbClr val="00B0F0"/>
                </a:solidFill>
              </a:rPr>
              <a:t>IIT Campus</a:t>
            </a:r>
          </a:p>
          <a:p>
            <a:pPr marL="0" indent="0" algn="ctr">
              <a:buClr>
                <a:srgbClr val="0000FF"/>
              </a:buClr>
              <a:buNone/>
            </a:pPr>
            <a:r>
              <a:rPr lang="en-US" sz="2400" b="1" dirty="0">
                <a:solidFill>
                  <a:srgbClr val="00B0F0"/>
                </a:solidFill>
              </a:rPr>
              <a:t>IIT Kanpur, 208016</a:t>
            </a:r>
          </a:p>
        </p:txBody>
      </p:sp>
    </p:spTree>
    <p:extLst>
      <p:ext uri="{BB962C8B-B14F-4D97-AF65-F5344CB8AC3E}">
        <p14:creationId xmlns:p14="http://schemas.microsoft.com/office/powerpoint/2010/main" val="1653899177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iagram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3638" y="804863"/>
            <a:ext cx="7993062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/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5425" y="908050"/>
            <a:ext cx="8699500" cy="56515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4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2563" y="1127125"/>
            <a:ext cx="5730875" cy="5286375"/>
          </a:xfrm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9788" y="1365250"/>
            <a:ext cx="3022600" cy="918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Diagram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2650" y="706438"/>
            <a:ext cx="30099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iagram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3638" y="804863"/>
            <a:ext cx="7993062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0" lvl="0" indent="0" algn="just">
              <a:spcBef>
                <a:spcPct val="0"/>
              </a:spcBef>
              <a:buFont typeface="Wingdings" pitchFamily="2" charset="2"/>
              <a:buChar char="Ø"/>
            </a:pP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Customer can open Saving General Account, Union Digital Saving Account and SB Pension Account through Online.</a:t>
            </a:r>
            <a:endParaRPr kumimoji="0" lang="en-US" sz="18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Font typeface="Wingdings" pitchFamily="2" charset="2"/>
              <a:buChar char="Ø"/>
            </a:pP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Link for online account opening is given in our Corporate website as well as in </a:t>
            </a:r>
            <a:r>
              <a:rPr kumimoji="0" lang="en-US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Umobile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en-US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Font typeface="Wingdings" pitchFamily="2" charset="2"/>
              <a:buChar char="Ø"/>
            </a:pPr>
            <a:r>
              <a:rPr kumimoji="0" lang="en-US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Umobile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Link directly redirect you our Corporate website Online Saving Account opening page.</a:t>
            </a:r>
            <a:endParaRPr kumimoji="0" lang="en-US" sz="180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Font typeface="Wingdings" pitchFamily="2" charset="2"/>
              <a:buChar char="Ø"/>
            </a:pP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When we click on apply online saving account, following page will appear:</a:t>
            </a:r>
            <a:endParaRPr kumimoji="0" lang="en-US" sz="480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381000" y="381000"/>
            <a:ext cx="853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0"/>
            <a:ext cx="571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u="sng" dirty="0">
                <a:solidFill>
                  <a:srgbClr val="00B0F0"/>
                </a:solidFill>
              </a:rPr>
              <a:t>Online Account Opening Procedure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iagram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3638" y="804863"/>
            <a:ext cx="7993062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381000" y="457200"/>
            <a:ext cx="853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rcRect t="3947" b="5263"/>
          <a:stretch>
            <a:fillRect/>
          </a:stretch>
        </p:blipFill>
        <p:spPr>
          <a:xfrm>
            <a:off x="140335" y="1066800"/>
            <a:ext cx="8698865" cy="5257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iagram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3638" y="804863"/>
            <a:ext cx="7993062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en-IN" dirty="0">
                <a:solidFill>
                  <a:srgbClr val="00B0F0"/>
                </a:solidFill>
                <a:ea typeface="+mn-ea"/>
                <a:cs typeface="+mn-cs"/>
              </a:rPr>
              <a:t>PAN NO, E-mail ID and Mobile no are mandatory for online account opening. Customer need to fill all the mandatory fields</a:t>
            </a:r>
            <a:r>
              <a:rPr lang="en-IN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  <a:endParaRPr lang="en-US" dirty="0">
              <a:solidFill>
                <a:schemeClr val="tx1"/>
              </a:solidFill>
              <a:ea typeface="+mn-ea"/>
              <a:cs typeface="+mn-cs"/>
            </a:endParaRPr>
          </a:p>
          <a:p>
            <a:pPr algn="just">
              <a:buFont typeface="Wingdings" pitchFamily="2" charset="2"/>
              <a:buChar char="v"/>
            </a:pPr>
            <a:r>
              <a:rPr lang="en-IN" dirty="0">
                <a:solidFill>
                  <a:srgbClr val="92D050"/>
                </a:solidFill>
                <a:ea typeface="+mn-ea"/>
                <a:cs typeface="+mn-cs"/>
              </a:rPr>
              <a:t>After filling all the details and selecting the Branch in which customer want to open account, 2 different OTP received by the customer on mobile no and mail ID.</a:t>
            </a:r>
            <a:endParaRPr lang="en-US" dirty="0">
              <a:solidFill>
                <a:srgbClr val="92D050"/>
              </a:solidFill>
              <a:ea typeface="+mn-ea"/>
              <a:cs typeface="+mn-cs"/>
            </a:endParaRPr>
          </a:p>
          <a:p>
            <a:pPr algn="just">
              <a:buFont typeface="Wingdings" pitchFamily="2" charset="2"/>
              <a:buChar char="v"/>
            </a:pPr>
            <a:r>
              <a:rPr lang="en-IN" dirty="0">
                <a:solidFill>
                  <a:srgbClr val="7030A0"/>
                </a:solidFill>
                <a:ea typeface="+mn-ea"/>
                <a:cs typeface="+mn-cs"/>
              </a:rPr>
              <a:t>After filling both the OTP following page will appear-</a:t>
            </a:r>
            <a:endParaRPr lang="en-US" dirty="0">
              <a:solidFill>
                <a:srgbClr val="7030A0"/>
              </a:solidFill>
              <a:ea typeface="+mn-ea"/>
              <a:cs typeface="+mn-cs"/>
            </a:endParaRPr>
          </a:p>
          <a:p>
            <a:endParaRPr lang="en-US" b="1" dirty="0"/>
          </a:p>
        </p:txBody>
      </p:sp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381000" y="457200"/>
            <a:ext cx="853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iagram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3638" y="804863"/>
            <a:ext cx="7993062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381000" y="457200"/>
            <a:ext cx="853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/>
          <a:srcRect t="4000" b="5333"/>
          <a:stretch>
            <a:fillRect/>
          </a:stretch>
        </p:blipFill>
        <p:spPr>
          <a:xfrm>
            <a:off x="457200" y="1066800"/>
            <a:ext cx="8458200" cy="5181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iagram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3638" y="804863"/>
            <a:ext cx="7993062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381000" y="457200"/>
            <a:ext cx="853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0049" name="Rectangle 1"/>
          <p:cNvSpPr>
            <a:spLocks noChangeArrowheads="1"/>
          </p:cNvSpPr>
          <p:nvPr/>
        </p:nvSpPr>
        <p:spPr bwMode="auto">
          <a:xfrm>
            <a:off x="533400" y="762000"/>
            <a:ext cx="838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After filling address and other detail and click on continue, following page will appears: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/>
          <a:srcRect t="4718" r="1802" b="5863"/>
          <a:stretch>
            <a:fillRect/>
          </a:stretch>
        </p:blipFill>
        <p:spPr>
          <a:xfrm>
            <a:off x="457200" y="1524000"/>
            <a:ext cx="8305800" cy="4648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iagram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3638" y="804863"/>
            <a:ext cx="7993062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381000" y="457200"/>
            <a:ext cx="853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/>
          <a:srcRect t="5155" b="6757"/>
          <a:stretch>
            <a:fillRect/>
          </a:stretch>
        </p:blipFill>
        <p:spPr>
          <a:xfrm>
            <a:off x="457200" y="1524000"/>
            <a:ext cx="8458200" cy="4191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/>
          <a:lstStyle/>
          <a:p>
            <a:pPr algn="just">
              <a:buClr>
                <a:srgbClr val="0000FF"/>
              </a:buClr>
              <a:buFont typeface="Wingdings" pitchFamily="2" charset="2"/>
              <a:buChar char="ü"/>
            </a:pPr>
            <a:r>
              <a:rPr lang="en-IN" sz="2400" b="1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Now online application submitted successfully, and a unique reference no is generated. Customer get a confirmation mail with reference no and details of completing the process of online account opening.</a:t>
            </a:r>
            <a:endParaRPr lang="en-US" sz="2400" dirty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  <a:p>
            <a:pPr algn="just">
              <a:buClr>
                <a:srgbClr val="0000FF"/>
              </a:buClr>
              <a:buFont typeface="Wingdings" pitchFamily="2" charset="2"/>
              <a:buChar char="ü"/>
            </a:pPr>
            <a:r>
              <a:rPr lang="en-IN" sz="2400" b="1" dirty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When customer get the reference no same reference no is reflected in the selected branch SOL in OLACOPN menu on real time basis.</a:t>
            </a:r>
            <a:endParaRPr lang="en-US" sz="2400" dirty="0">
              <a:solidFill>
                <a:srgbClr val="92D050"/>
              </a:solidFill>
              <a:latin typeface="+mn-lt"/>
              <a:ea typeface="+mn-ea"/>
              <a:cs typeface="+mn-cs"/>
            </a:endParaRPr>
          </a:p>
          <a:p>
            <a:pPr algn="just">
              <a:buClr>
                <a:srgbClr val="0000FF"/>
              </a:buClr>
              <a:buFont typeface="Wingdings" pitchFamily="2" charset="2"/>
              <a:buChar char="ü"/>
            </a:pPr>
            <a:r>
              <a:rPr lang="en-I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Now customer has to visit the branch with 2 photographs and KYC documents within 30 days for completing the process of account opening.</a:t>
            </a:r>
          </a:p>
          <a:p>
            <a:pPr algn="just">
              <a:buClr>
                <a:srgbClr val="0000FF"/>
              </a:buClr>
              <a:buFont typeface="Wingdings" pitchFamily="2" charset="2"/>
              <a:buChar char="ü"/>
            </a:pPr>
            <a:r>
              <a:rPr lang="en-IN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If you cannot visit the branch, download the form, print it out, sign every page on the bottom and send it via post along with the following documents: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union bank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4630</TotalTime>
  <Words>327</Words>
  <Application>Microsoft Office PowerPoint</Application>
  <PresentationFormat>On-screen Show (4:3)</PresentationFormat>
  <Paragraphs>27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union bank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 Prabhakar</dc:creator>
  <cp:lastModifiedBy>Abhinav Maheshwari</cp:lastModifiedBy>
  <cp:revision>525</cp:revision>
  <dcterms:created xsi:type="dcterms:W3CDTF">2017-04-21T13:13:47Z</dcterms:created>
  <dcterms:modified xsi:type="dcterms:W3CDTF">2021-11-23T13:10:57Z</dcterms:modified>
</cp:coreProperties>
</file>